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14"/>
  </p:notesMasterIdLst>
  <p:handoutMasterIdLst>
    <p:handoutMasterId r:id="rId15"/>
  </p:handoutMasterIdLst>
  <p:sldIdLst>
    <p:sldId id="394" r:id="rId3"/>
    <p:sldId id="571" r:id="rId4"/>
    <p:sldId id="576" r:id="rId5"/>
    <p:sldId id="606" r:id="rId6"/>
    <p:sldId id="609" r:id="rId7"/>
    <p:sldId id="610" r:id="rId8"/>
    <p:sldId id="612" r:id="rId9"/>
    <p:sldId id="613" r:id="rId10"/>
    <p:sldId id="614" r:id="rId11"/>
    <p:sldId id="594" r:id="rId12"/>
    <p:sldId id="593" r:id="rId1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E60"/>
    <a:srgbClr val="D2A010"/>
    <a:srgbClr val="F6D18E"/>
    <a:srgbClr val="FFFFFF"/>
    <a:srgbClr val="C6C0AA"/>
    <a:srgbClr val="F9F0AB"/>
    <a:srgbClr val="F9E6AB"/>
    <a:srgbClr val="F9FAAB"/>
    <a:srgbClr val="767691"/>
    <a:srgbClr val="7676A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76" autoAdjust="0"/>
    <p:restoredTop sz="98670" autoAdjust="0"/>
  </p:normalViewPr>
  <p:slideViewPr>
    <p:cSldViewPr>
      <p:cViewPr varScale="1">
        <p:scale>
          <a:sx n="68" d="100"/>
          <a:sy n="68" d="100"/>
        </p:scale>
        <p:origin x="432" y="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19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5/27/2018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5/27/2018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08763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18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745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t>10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930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628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oftwareUniversity" TargetMode="External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judge.softuni.bg/" TargetMode="External"/><Relationship Id="rId12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hyperlink" Target="http://www.introprogramming.info/" TargetMode="External"/><Relationship Id="rId5" Type="http://schemas.openxmlformats.org/officeDocument/2006/relationships/hyperlink" Target="http://www.nakov.com/" TargetMode="External"/><Relationship Id="rId10" Type="http://schemas.openxmlformats.org/officeDocument/2006/relationships/hyperlink" Target="http://www.youtube.com/SoftwareUniversity" TargetMode="External"/><Relationship Id="rId4" Type="http://schemas.openxmlformats.org/officeDocument/2006/relationships/hyperlink" Target="http://softuni.org/" TargetMode="External"/><Relationship Id="rId9" Type="http://schemas.openxmlformats.org/officeDocument/2006/relationships/hyperlink" Target="https://twitter.com/softunib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3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4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5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6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7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8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9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0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1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bg-BG" sz="6600" b="1" dirty="0">
                <a:solidFill>
                  <a:srgbClr val="F3BE60"/>
                </a:solidFill>
              </a:rPr>
              <a:t>Въпроси</a:t>
            </a:r>
            <a:r>
              <a:rPr lang="en-US" sz="6600" b="1" dirty="0">
                <a:solidFill>
                  <a:srgbClr val="F3BE60"/>
                </a:solidFill>
              </a:rPr>
              <a:t>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09AAFB65-F193-4484-85C5-7FFA43021634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14">
            <a:off x="504277" y="2018007"/>
            <a:ext cx="2849278" cy="330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43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hyperlink" Target="https://it-kariera.mon.bg/e-learnin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t-kariera.mon.bg/e-learnin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s://csharp-book.softuni.b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4"/>
          <p:cNvSpPr txBox="1">
            <a:spLocks/>
          </p:cNvSpPr>
          <p:nvPr/>
        </p:nvSpPr>
        <p:spPr>
          <a:xfrm>
            <a:off x="3351212" y="762000"/>
            <a:ext cx="8215099" cy="117155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r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F6D18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dirty="0" smtClean="0"/>
              <a:t>Стек</a:t>
            </a:r>
            <a:endParaRPr lang="en-US" dirty="0"/>
          </a:p>
        </p:txBody>
      </p:sp>
      <p:sp>
        <p:nvSpPr>
          <p:cNvPr id="22" name="Subtitle 5"/>
          <p:cNvSpPr txBox="1">
            <a:spLocks/>
          </p:cNvSpPr>
          <p:nvPr/>
        </p:nvSpPr>
        <p:spPr>
          <a:xfrm>
            <a:off x="3503612" y="1915602"/>
            <a:ext cx="8062699" cy="13350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r" defTabSz="121898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sz="4000" b="0" kern="1200" cap="none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09493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None/>
              <a:defRPr sz="32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8987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None/>
              <a:defRPr sz="30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480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None/>
              <a:defRPr sz="28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972" indent="0" algn="ctr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None/>
              <a:defRPr sz="26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466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0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453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947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7558" y="3735977"/>
            <a:ext cx="4652811" cy="2543175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A0ADD6E4-664D-4B27-BE61-5A56E60D9702}"/>
              </a:ext>
            </a:extLst>
          </p:cNvPr>
          <p:cNvGrpSpPr/>
          <p:nvPr/>
        </p:nvGrpSpPr>
        <p:grpSpPr>
          <a:xfrm>
            <a:off x="745783" y="3624633"/>
            <a:ext cx="5787331" cy="2524722"/>
            <a:chOff x="745783" y="3624633"/>
            <a:chExt cx="5787331" cy="2524722"/>
          </a:xfrm>
        </p:grpSpPr>
        <p:pic>
          <p:nvPicPr>
            <p:cNvPr id="24" name="Picture 23" descr="http://softuni.bg">
              <a:extLst>
                <a:ext uri="{FF2B5EF4-FFF2-40B4-BE49-F238E27FC236}">
                  <a16:creationId xmlns:a16="http://schemas.microsoft.com/office/drawing/2014/main" xmlns="" id="{09FAB067-40A6-4A38-93D1-07FB4AB7C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60812" y="3624633"/>
              <a:ext cx="1828798" cy="200698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4F5A4366-F5D6-4393-BD7A-141ED3660C17}"/>
                </a:ext>
              </a:extLst>
            </p:cNvPr>
            <p:cNvSpPr txBox="1"/>
            <p:nvPr/>
          </p:nvSpPr>
          <p:spPr>
            <a:xfrm rot="576164">
              <a:off x="5045719" y="3707206"/>
              <a:ext cx="1487395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bg-BG" sz="2000" b="1" spc="50" dirty="0">
                  <a:ln w="9525" cmpd="sng">
                    <a:solidFill>
                      <a:srgbClr val="FFA72A"/>
                    </a:solidFill>
                    <a:prstDash val="solid"/>
                  </a:ln>
                  <a:solidFill>
                    <a:srgbClr val="FFF0D9"/>
                  </a:solidFill>
                  <a:effectLst>
                    <a:glow rad="38100">
                      <a:srgbClr val="F0A22E">
                        <a:alpha val="40000"/>
                      </a:srgbClr>
                    </a:glow>
                  </a:effectLst>
                </a:rPr>
                <a:t>Увод в </a:t>
              </a:r>
              <a:r>
                <a:rPr lang="bg-BG" sz="2000" b="1" spc="50" dirty="0" smtClean="0">
                  <a:ln w="9525" cmpd="sng">
                    <a:solidFill>
                      <a:srgbClr val="FFA72A"/>
                    </a:solidFill>
                    <a:prstDash val="solid"/>
                  </a:ln>
                  <a:solidFill>
                    <a:srgbClr val="FFF0D9"/>
                  </a:solidFill>
                  <a:effectLst>
                    <a:glow rad="38100">
                      <a:srgbClr val="F0A22E">
                        <a:alpha val="40000"/>
                      </a:srgbClr>
                    </a:glow>
                  </a:effectLst>
                </a:rPr>
                <a:t>АСД</a:t>
              </a:r>
              <a:endParaRPr lang="en-US" sz="2000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endParaRPr>
            </a:p>
          </p:txBody>
        </p:sp>
        <p:pic>
          <p:nvPicPr>
            <p:cNvPr id="26" name="Picture 4" title="CC-BY-NC-SA License">
              <a:hlinkClick r:id="rId5" tooltip="This work is licensed under the &quot;Creative Commons Attribution-NonCommercial-ShareAlike 4.0 International&quot; license"/>
              <a:extLst>
                <a:ext uri="{FF2B5EF4-FFF2-40B4-BE49-F238E27FC236}">
                  <a16:creationId xmlns:a16="http://schemas.microsoft.com/office/drawing/2014/main" xmlns="" id="{56E2204D-C57C-439A-9210-E0B131EC6C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745783" y="4076772"/>
              <a:ext cx="2175525" cy="761165"/>
            </a:xfrm>
            <a:prstGeom prst="roundRect">
              <a:avLst>
                <a:gd name="adj" fmla="val 3940"/>
              </a:avLst>
            </a:prstGeom>
            <a:solidFill>
              <a:srgbClr val="231F20">
                <a:alpha val="50000"/>
              </a:srgbClr>
            </a:solidFill>
            <a:ln>
              <a:solidFill>
                <a:schemeClr val="accent1">
                  <a:lumMod val="75000"/>
                  <a:alpha val="50000"/>
                </a:schemeClr>
              </a:solidFill>
            </a:ln>
          </p:spPr>
        </p:pic>
        <p:sp>
          <p:nvSpPr>
            <p:cNvPr id="27" name="Text Placeholder 7">
              <a:extLst>
                <a:ext uri="{FF2B5EF4-FFF2-40B4-BE49-F238E27FC236}">
                  <a16:creationId xmlns:a16="http://schemas.microsoft.com/office/drawing/2014/main" xmlns="" id="{DEC0E384-8CE2-4278-814B-20BBC04E211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60413" y="4998598"/>
              <a:ext cx="3187614" cy="444343"/>
            </a:xfrm>
            <a:prstGeom prst="rect">
              <a:avLst/>
            </a:prstGeom>
            <a:noFill/>
            <a:effectLst/>
          </p:spPr>
          <p:txBody>
            <a:bodyPr vert="horz" wrap="square" lIns="36000" tIns="36000" rIns="36000" bIns="36000" rtlCol="0" anchor="ctr" anchorCtr="0">
              <a:spAutoFit/>
            </a:bodyPr>
            <a:lstStyle>
              <a:lvl1pPr marL="0" indent="0" algn="l" defTabSz="1218987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sz="2300" b="1" kern="1200" dirty="0" smtClean="0">
                  <a:solidFill>
                    <a:srgbClr val="F4B36C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609493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40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18987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23733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828480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3227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37972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2720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bg-BG" noProof="1"/>
                <a:t>Учителски</a:t>
              </a:r>
              <a:r>
                <a:rPr lang="bg-BG"/>
                <a:t> екип</a:t>
              </a:r>
            </a:p>
          </p:txBody>
        </p:sp>
        <p:sp>
          <p:nvSpPr>
            <p:cNvPr id="28" name="Text Placeholder 10">
              <a:extLst>
                <a:ext uri="{FF2B5EF4-FFF2-40B4-BE49-F238E27FC236}">
                  <a16:creationId xmlns:a16="http://schemas.microsoft.com/office/drawing/2014/main" xmlns="" id="{6B9D00F6-6C28-4C4E-8777-DB21EB7CFB3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60412" y="5403725"/>
              <a:ext cx="3187613" cy="382788"/>
            </a:xfrm>
            <a:prstGeom prst="rect">
              <a:avLst/>
            </a:prstGeom>
            <a:noFill/>
            <a:effectLst/>
          </p:spPr>
          <p:txBody>
            <a:bodyPr vert="horz" wrap="square" lIns="36000" tIns="36000" rIns="36000" bIns="36000" rtlCol="0" anchor="ctr" anchorCtr="0">
              <a:spAutoFit/>
            </a:bodyPr>
            <a:lstStyle>
              <a:lvl1pPr marL="0" indent="0" algn="l" defTabSz="1218987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sz="2000" b="1" kern="1200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609493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40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18987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23733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828480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3227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37972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2720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bg-BG"/>
                <a:t>Обучение за ИТ кариера</a:t>
              </a:r>
            </a:p>
          </p:txBody>
        </p:sp>
        <p:sp>
          <p:nvSpPr>
            <p:cNvPr id="29" name="Text Placeholder 11">
              <a:extLst>
                <a:ext uri="{FF2B5EF4-FFF2-40B4-BE49-F238E27FC236}">
                  <a16:creationId xmlns:a16="http://schemas.microsoft.com/office/drawing/2014/main" xmlns="" id="{F4228145-6F82-4534-95DE-2617A32E17B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60412" y="5690893"/>
              <a:ext cx="3810000" cy="458462"/>
            </a:xfrm>
            <a:prstGeom prst="rect">
              <a:avLst/>
            </a:prstGeom>
            <a:noFill/>
            <a:effectLst/>
          </p:spPr>
          <p:txBody>
            <a:bodyPr vert="horz" wrap="square" lIns="36000" tIns="36000" rIns="36000" bIns="36000" rtlCol="0" anchor="ctr" anchorCtr="0">
              <a:spAutoFit/>
            </a:bodyPr>
            <a:lstStyle>
              <a:lvl1pPr marL="0" indent="0" algn="l" defTabSz="1218987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sz="1800" b="1" kern="1200" dirty="0" smtClean="0">
                  <a:solidFill>
                    <a:srgbClr val="F27A44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609493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40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18987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23733" indent="-231606" algn="l" defTabSz="1218987" rtl="0" eaLnBrk="1" latinLnBrk="0" hangingPunct="1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828480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3227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37972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2720" indent="-231606" algn="l" defTabSz="1218987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>
                  <a:hlinkClick r:id="rId7"/>
                </a:rPr>
                <a:t>https://it-kariera.mon.bg/e-learning/</a:t>
              </a:r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Стек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https://it-kariera.mon.bg/e-learning/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865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bg-BG" dirty="0"/>
              <a:t>Настоящият курс </a:t>
            </a:r>
            <a:r>
              <a:rPr lang="en-US" dirty="0"/>
              <a:t>(</a:t>
            </a:r>
            <a:r>
              <a:rPr lang="bg-BG" dirty="0"/>
              <a:t>слайдове</a:t>
            </a:r>
            <a:r>
              <a:rPr lang="en-US" dirty="0"/>
              <a:t>, </a:t>
            </a:r>
            <a:r>
              <a:rPr lang="bg-BG" dirty="0"/>
              <a:t>примери</a:t>
            </a:r>
            <a:r>
              <a:rPr lang="en-US" dirty="0"/>
              <a:t>, </a:t>
            </a:r>
            <a:r>
              <a:rPr lang="bg-BG" dirty="0"/>
              <a:t>видео</a:t>
            </a:r>
            <a:r>
              <a:rPr lang="en-US" dirty="0"/>
              <a:t>, </a:t>
            </a:r>
            <a:r>
              <a:rPr lang="bg-BG" dirty="0"/>
              <a:t>задачи и др.</a:t>
            </a:r>
            <a:r>
              <a:rPr lang="en-US" dirty="0"/>
              <a:t>)</a:t>
            </a:r>
            <a:r>
              <a:rPr lang="bg-BG" dirty="0"/>
              <a:t> се разпространяват под свободен лиценз </a:t>
            </a:r>
            <a:r>
              <a:rPr lang="en-US" dirty="0"/>
              <a:t>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1800"/>
              </a:spcBef>
            </a:pPr>
            <a:r>
              <a:rPr lang="bg-BG" sz="2400" dirty="0"/>
              <a:t>Благодарности</a:t>
            </a:r>
            <a:r>
              <a:rPr lang="en-US" sz="2400" dirty="0"/>
              <a:t>: </a:t>
            </a:r>
            <a:r>
              <a:rPr lang="bg-BG" sz="2400" dirty="0"/>
              <a:t>настоящият материал може да съдържа части от следните източници</a:t>
            </a:r>
            <a:endParaRPr lang="en-US" sz="2400" dirty="0"/>
          </a:p>
          <a:p>
            <a:pPr lvl="1"/>
            <a:r>
              <a:rPr lang="bg-BG" sz="2000" dirty="0"/>
              <a:t>Книга </a:t>
            </a:r>
            <a:r>
              <a:rPr lang="en-US" sz="2000" dirty="0"/>
              <a:t>"</a:t>
            </a:r>
            <a:r>
              <a:rPr lang="bg-BG" sz="2000" dirty="0">
                <a:hlinkClick r:id="rId4"/>
              </a:rPr>
              <a:t>Основи на програмирането със </a:t>
            </a:r>
            <a:r>
              <a:rPr lang="en-US" sz="2000" dirty="0">
                <a:hlinkClick r:id="rId4"/>
              </a:rPr>
              <a:t>C#"</a:t>
            </a:r>
            <a:r>
              <a:rPr lang="bg-BG" sz="2000" dirty="0"/>
              <a:t> от Светлин Наков и колектив с лиценз</a:t>
            </a:r>
            <a:r>
              <a:rPr lang="en-US" sz="2000" dirty="0"/>
              <a:t> </a:t>
            </a:r>
            <a:r>
              <a:rPr lang="en-US" sz="2000" dirty="0">
                <a:hlinkClick r:id="rId5"/>
              </a:rPr>
              <a:t>CC-BY-SA</a:t>
            </a:r>
            <a:endParaRPr lang="bg-BG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Лиценз</a:t>
            </a:r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507637" y="3462620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6185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Съдържание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04212" y="2057400"/>
            <a:ext cx="3429001" cy="4421449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bg-BG" dirty="0" smtClean="0"/>
              <a:t>Какво е стек?</a:t>
            </a:r>
            <a:endParaRPr lang="en-US" dirty="0"/>
          </a:p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bg-BG" dirty="0" smtClean="0"/>
              <a:t>Статичен стек</a:t>
            </a:r>
            <a:endParaRPr lang="en-US" dirty="0" smtClean="0"/>
          </a:p>
          <a:p>
            <a:pPr marL="442913" indent="-442913">
              <a:lnSpc>
                <a:spcPct val="100000"/>
              </a:lnSpc>
              <a:spcBef>
                <a:spcPts val="500"/>
              </a:spcBef>
              <a:buFontTx/>
              <a:buAutoNum type="arabicPeriod"/>
            </a:pPr>
            <a:r>
              <a:rPr lang="bg-BG" dirty="0" smtClean="0"/>
              <a:t>Динамичен стек</a:t>
            </a:r>
          </a:p>
        </p:txBody>
      </p:sp>
    </p:spTree>
    <p:extLst>
      <p:ext uri="{BB962C8B-B14F-4D97-AF65-F5344CB8AC3E}">
        <p14:creationId xmlns:p14="http://schemas.microsoft.com/office/powerpoint/2010/main" val="1407820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sz="36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Стекът </a:t>
            </a:r>
            <a:r>
              <a:rPr lang="bg-BG" sz="3600" dirty="0" smtClean="0"/>
              <a:t>е структура от данни, </a:t>
            </a:r>
            <a:r>
              <a:rPr lang="bg-BG" sz="3600" dirty="0"/>
              <a:t/>
            </a:r>
            <a:br>
              <a:rPr lang="bg-BG" sz="3600" dirty="0"/>
            </a:br>
            <a:r>
              <a:rPr lang="bg-BG" sz="3600" dirty="0" smtClean="0"/>
              <a:t>която има поведение от тип</a:t>
            </a:r>
            <a:br>
              <a:rPr lang="bg-BG" sz="3600" dirty="0" smtClean="0"/>
            </a:br>
            <a:r>
              <a:rPr lang="bg-BG" sz="3600" dirty="0" smtClean="0"/>
              <a:t>„последен влязъл, първи излиза“</a:t>
            </a:r>
            <a:r>
              <a:rPr lang="en-US" sz="3600" dirty="0" smtClean="0"/>
              <a:t>,</a:t>
            </a:r>
            <a:r>
              <a:rPr lang="bg-BG" sz="3600" dirty="0" smtClean="0"/>
              <a:t/>
            </a:r>
            <a:br>
              <a:rPr lang="bg-BG" sz="3600" dirty="0" smtClean="0"/>
            </a:br>
            <a:r>
              <a:rPr lang="bg-BG" sz="3600" dirty="0" smtClean="0"/>
              <a:t>т.е. </a:t>
            </a:r>
            <a:r>
              <a:rPr lang="bg-BG" sz="3600" dirty="0"/>
              <a:t>м</a:t>
            </a:r>
            <a:r>
              <a:rPr lang="bg-BG" sz="3600" dirty="0" smtClean="0"/>
              <a:t>ожем да добавяме и</a:t>
            </a:r>
            <a:br>
              <a:rPr lang="bg-BG" sz="3600" dirty="0" smtClean="0"/>
            </a:br>
            <a:r>
              <a:rPr lang="bg-BG" sz="3600" dirty="0" smtClean="0"/>
              <a:t>извличаме елемент само</a:t>
            </a:r>
            <a:br>
              <a:rPr lang="bg-BG" sz="3600" dirty="0" smtClean="0"/>
            </a:br>
            <a:r>
              <a:rPr lang="bg-BG" sz="3600" dirty="0" smtClean="0"/>
              <a:t>от най-“горния“ край.</a:t>
            </a:r>
            <a:endParaRPr lang="en-US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Какво е стек?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212" y="1447800"/>
            <a:ext cx="5703518" cy="395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150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Push</a:t>
            </a:r>
            <a:r>
              <a:rPr lang="bg-BG" sz="3600" dirty="0" smtClean="0"/>
              <a:t> – добавя елемент най-горе</a:t>
            </a:r>
            <a:br>
              <a:rPr lang="bg-BG" sz="3600" dirty="0" smtClean="0"/>
            </a:br>
            <a:r>
              <a:rPr lang="bg-BG" sz="3600" dirty="0" smtClean="0"/>
              <a:t>в стека</a:t>
            </a:r>
          </a:p>
          <a:p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</a:t>
            </a:r>
            <a:r>
              <a:rPr lang="en-US" sz="3600" dirty="0" smtClean="0"/>
              <a:t> – </a:t>
            </a:r>
            <a:r>
              <a:rPr lang="bg-BG" sz="3600" dirty="0" smtClean="0"/>
              <a:t>премахва най-горния</a:t>
            </a:r>
            <a:br>
              <a:rPr lang="bg-BG" sz="3600" dirty="0" smtClean="0"/>
            </a:br>
            <a:r>
              <a:rPr lang="bg-BG" sz="3600" dirty="0" smtClean="0"/>
              <a:t>елемент в стека</a:t>
            </a:r>
          </a:p>
          <a:p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Peek </a:t>
            </a:r>
            <a:r>
              <a:rPr lang="en-US" sz="3600" dirty="0" smtClean="0"/>
              <a:t>– </a:t>
            </a:r>
            <a:r>
              <a:rPr lang="bg-BG" sz="3600" dirty="0" smtClean="0"/>
              <a:t>връща </a:t>
            </a:r>
            <a:r>
              <a:rPr lang="bg-BG" sz="3600" dirty="0"/>
              <a:t>най-горния</a:t>
            </a:r>
            <a:br>
              <a:rPr lang="bg-BG" sz="3600" dirty="0"/>
            </a:br>
            <a:r>
              <a:rPr lang="bg-BG" sz="3600" dirty="0"/>
              <a:t>елемент в </a:t>
            </a:r>
            <a:r>
              <a:rPr lang="bg-BG" sz="3600" dirty="0" smtClean="0"/>
              <a:t>стека, без да го премахва</a:t>
            </a:r>
          </a:p>
          <a:p>
            <a:endParaRPr lang="bg-BG" sz="3600" dirty="0"/>
          </a:p>
          <a:p>
            <a:endParaRPr lang="bg-BG" sz="3600" dirty="0" smtClean="0"/>
          </a:p>
          <a:p>
            <a:endParaRPr lang="bg-BG" sz="36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Операции при стек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90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Статичен стек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 smtClean="0"/>
              <a:t>Статична </a:t>
            </a:r>
            <a:r>
              <a:rPr lang="en-US" dirty="0" smtClean="0"/>
              <a:t>(</a:t>
            </a:r>
            <a:r>
              <a:rPr lang="bg-BG" dirty="0" smtClean="0"/>
              <a:t>базирана на масив</a:t>
            </a:r>
            <a:r>
              <a:rPr lang="en-US" dirty="0" smtClean="0"/>
              <a:t>) </a:t>
            </a:r>
            <a:r>
              <a:rPr lang="bg-BG" dirty="0" smtClean="0"/>
              <a:t>имплементация</a:t>
            </a:r>
            <a:endParaRPr lang="en-US" dirty="0"/>
          </a:p>
          <a:p>
            <a:pPr lvl="1"/>
            <a:r>
              <a:rPr lang="bg-BG" dirty="0" smtClean="0"/>
              <a:t>Има фиксиран капацитет</a:t>
            </a:r>
            <a:endParaRPr lang="en-US" dirty="0"/>
          </a:p>
          <a:p>
            <a:pPr lvl="1"/>
            <a:r>
              <a:rPr lang="bg-BG" dirty="0" smtClean="0"/>
              <a:t>Има индекс, който оказва най-горния елемент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top</a:t>
            </a:r>
            <a:r>
              <a:rPr lang="en-US" dirty="0" smtClean="0"/>
              <a:t>)</a:t>
            </a:r>
            <a:r>
              <a:rPr lang="bg-BG" dirty="0" smtClean="0"/>
              <a:t>, който се движи наляво/надясно според това дали е премахнат</a:t>
            </a:r>
            <a:r>
              <a:rPr lang="en-US" dirty="0" smtClean="0"/>
              <a:t> </a:t>
            </a:r>
            <a:r>
              <a:rPr lang="en-US" dirty="0"/>
              <a:t>/ </a:t>
            </a:r>
            <a:r>
              <a:rPr lang="bg-BG" dirty="0" smtClean="0"/>
              <a:t>добавен елемент</a:t>
            </a:r>
            <a:endParaRPr lang="en-US" dirty="0"/>
          </a:p>
          <a:p>
            <a:pPr lvl="1"/>
            <a:r>
              <a:rPr lang="bg-BG" dirty="0" smtClean="0"/>
              <a:t>При запълване на капацитета, се заделя двойно място, по принципа на разтегливия масив</a:t>
            </a:r>
            <a:endParaRPr lang="en-US" dirty="0"/>
          </a:p>
        </p:txBody>
      </p:sp>
      <p:sp>
        <p:nvSpPr>
          <p:cNvPr id="30" name="Text Box 26"/>
          <p:cNvSpPr txBox="1">
            <a:spLocks noChangeArrowheads="1"/>
          </p:cNvSpPr>
          <p:nvPr/>
        </p:nvSpPr>
        <p:spPr bwMode="auto">
          <a:xfrm>
            <a:off x="6704012" y="5181600"/>
            <a:ext cx="45720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100000"/>
              </a:lnSpc>
              <a:spcBef>
                <a:spcPct val="50000"/>
              </a:spcBef>
            </a:pPr>
            <a:r>
              <a:rPr lang="en-US" sz="30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</a:t>
            </a:r>
          </a:p>
        </p:txBody>
      </p:sp>
      <p:graphicFrame>
        <p:nvGraphicFramePr>
          <p:cNvPr id="31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4663170"/>
              </p:ext>
            </p:extLst>
          </p:nvPr>
        </p:nvGraphicFramePr>
        <p:xfrm>
          <a:off x="7182980" y="5218176"/>
          <a:ext cx="4702632" cy="496824"/>
        </p:xfrm>
        <a:graphic>
          <a:graphicData uri="http://schemas.openxmlformats.org/drawingml/2006/table">
            <a:tbl>
              <a:tblPr/>
              <a:tblGrid>
                <a:gridCol w="58782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782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8782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8782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8782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87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8782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587829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2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18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7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12</a:t>
                      </a: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BFF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7347484" y="4766102"/>
            <a:ext cx="446147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>
                <a:latin typeface="Consolas" pitchFamily="49" charset="0"/>
                <a:cs typeface="Consolas" pitchFamily="49" charset="0"/>
              </a:rPr>
              <a:t>0   1   2   3   4   5   6   7</a:t>
            </a:r>
          </a:p>
        </p:txBody>
      </p:sp>
      <p:sp>
        <p:nvSpPr>
          <p:cNvPr id="33" name="Line 19"/>
          <p:cNvSpPr>
            <a:spLocks noChangeShapeType="1"/>
          </p:cNvSpPr>
          <p:nvPr/>
        </p:nvSpPr>
        <p:spPr bwMode="auto">
          <a:xfrm flipV="1">
            <a:off x="9218612" y="5775420"/>
            <a:ext cx="0" cy="437104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899637" y="6182380"/>
            <a:ext cx="776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725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33" grpId="0" animBg="1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Line 16"/>
          <p:cNvSpPr>
            <a:spLocks noChangeShapeType="1"/>
          </p:cNvSpPr>
          <p:nvPr/>
        </p:nvSpPr>
        <p:spPr bwMode="auto">
          <a:xfrm flipV="1">
            <a:off x="3840340" y="4495795"/>
            <a:ext cx="766211" cy="685801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33" name="Line 16"/>
          <p:cNvSpPr>
            <a:spLocks noChangeShapeType="1"/>
          </p:cNvSpPr>
          <p:nvPr/>
        </p:nvSpPr>
        <p:spPr bwMode="auto">
          <a:xfrm flipV="1">
            <a:off x="5579724" y="4495795"/>
            <a:ext cx="767807" cy="685802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35" name="Line 16"/>
          <p:cNvSpPr>
            <a:spLocks noChangeShapeType="1"/>
          </p:cNvSpPr>
          <p:nvPr/>
        </p:nvSpPr>
        <p:spPr bwMode="auto">
          <a:xfrm flipV="1">
            <a:off x="7338132" y="4495799"/>
            <a:ext cx="767809" cy="685799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67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Свързан стек</a:t>
            </a:r>
            <a:endParaRPr lang="en-US" dirty="0"/>
          </a:p>
        </p:txBody>
      </p:sp>
      <p:sp>
        <p:nvSpPr>
          <p:cNvPr id="67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 smtClean="0"/>
              <a:t>Динамична </a:t>
            </a:r>
            <a:r>
              <a:rPr lang="en-US" dirty="0" smtClean="0"/>
              <a:t>(</a:t>
            </a:r>
            <a:r>
              <a:rPr lang="bg-BG" dirty="0" smtClean="0"/>
              <a:t>свързана</a:t>
            </a:r>
            <a:r>
              <a:rPr lang="en-US" dirty="0" smtClean="0"/>
              <a:t>) </a:t>
            </a:r>
            <a:r>
              <a:rPr lang="bg-BG" dirty="0" smtClean="0"/>
              <a:t>реализация</a:t>
            </a:r>
            <a:endParaRPr lang="en-US" dirty="0"/>
          </a:p>
          <a:p>
            <a:pPr lvl="1"/>
            <a:r>
              <a:rPr lang="bg-BG" dirty="0" smtClean="0"/>
              <a:t>Всеки възел (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node</a:t>
            </a:r>
            <a:r>
              <a:rPr lang="bg-BG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)</a:t>
            </a:r>
            <a:r>
              <a:rPr lang="en-US" dirty="0" smtClean="0"/>
              <a:t> </a:t>
            </a:r>
            <a:r>
              <a:rPr lang="bg-BG" dirty="0" smtClean="0"/>
              <a:t>има</a:t>
            </a:r>
            <a:r>
              <a:rPr lang="en-US" dirty="0" smtClean="0"/>
              <a:t> </a:t>
            </a:r>
            <a:r>
              <a:rPr lang="en-US" dirty="0"/>
              <a:t>2 </a:t>
            </a:r>
            <a:r>
              <a:rPr lang="bg-BG" dirty="0" smtClean="0"/>
              <a:t>полета</a:t>
            </a:r>
            <a:r>
              <a:rPr lang="en-US" dirty="0" smtClean="0"/>
              <a:t>: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value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 smtClean="0"/>
              <a:t>и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next</a:t>
            </a:r>
          </a:p>
          <a:p>
            <a:pPr lvl="1"/>
            <a:r>
              <a:rPr lang="bg-BG" dirty="0" smtClean="0">
                <a:cs typeface="Times New Roman" pitchFamily="18" charset="0"/>
              </a:rPr>
              <a:t>Специален указател съдържа най-горния елемент</a:t>
            </a:r>
            <a:endParaRPr lang="en-US" dirty="0"/>
          </a:p>
        </p:txBody>
      </p:sp>
      <p:sp>
        <p:nvSpPr>
          <p:cNvPr id="27" name="Line 19"/>
          <p:cNvSpPr>
            <a:spLocks noChangeShapeType="1"/>
          </p:cNvSpPr>
          <p:nvPr/>
        </p:nvSpPr>
        <p:spPr bwMode="auto">
          <a:xfrm>
            <a:off x="3354237" y="3743980"/>
            <a:ext cx="0" cy="4572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  <p:graphicFrame>
        <p:nvGraphicFramePr>
          <p:cNvPr id="28" name="Group 134"/>
          <p:cNvGraphicFramePr>
            <a:graphicFrameLocks/>
          </p:cNvGraphicFramePr>
          <p:nvPr/>
        </p:nvGraphicFramePr>
        <p:xfrm>
          <a:off x="2848142" y="4233004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2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9" name="Group 134"/>
          <p:cNvGraphicFramePr>
            <a:graphicFrameLocks/>
          </p:cNvGraphicFramePr>
          <p:nvPr/>
        </p:nvGraphicFramePr>
        <p:xfrm>
          <a:off x="4600742" y="4233004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7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30" name="Rectangle 29"/>
          <p:cNvSpPr/>
          <p:nvPr/>
        </p:nvSpPr>
        <p:spPr>
          <a:xfrm>
            <a:off x="2973238" y="3220760"/>
            <a:ext cx="776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top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32" name="Group 134"/>
          <p:cNvGraphicFramePr>
            <a:graphicFrameLocks/>
          </p:cNvGraphicFramePr>
          <p:nvPr>
            <p:extLst/>
          </p:nvPr>
        </p:nvGraphicFramePr>
        <p:xfrm>
          <a:off x="6347533" y="4233004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-4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34" name="Group 134"/>
          <p:cNvGraphicFramePr>
            <a:graphicFrameLocks/>
          </p:cNvGraphicFramePr>
          <p:nvPr/>
        </p:nvGraphicFramePr>
        <p:xfrm>
          <a:off x="8105942" y="4233004"/>
          <a:ext cx="990600" cy="1143000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EBFFD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5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next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36" name="Rectangle 35"/>
          <p:cNvSpPr/>
          <p:nvPr/>
        </p:nvSpPr>
        <p:spPr>
          <a:xfrm>
            <a:off x="8128878" y="5837388"/>
            <a:ext cx="973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null</a:t>
            </a:r>
            <a:endParaRPr lang="en-US" sz="28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7" name="Line 20"/>
          <p:cNvSpPr>
            <a:spLocks noChangeShapeType="1"/>
          </p:cNvSpPr>
          <p:nvPr/>
        </p:nvSpPr>
        <p:spPr bwMode="auto">
          <a:xfrm>
            <a:off x="8622085" y="5303988"/>
            <a:ext cx="0" cy="533400"/>
          </a:xfrm>
          <a:prstGeom prst="line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  <a:round/>
            <a:headEnd/>
            <a:tailEnd type="stealth" w="lg" len="lg"/>
          </a:ln>
          <a:effectLst>
            <a:outerShdw blurRad="50800" dist="254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195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5" grpId="0" animBg="1"/>
      <p:bldP spid="27" grpId="0" animBg="1"/>
      <p:bldP spid="30" grpId="0"/>
      <p:bldP spid="36" grpId="0"/>
      <p:bldP spid="3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 smtClean="0"/>
              <a:t>Реализиран посредством масив</a:t>
            </a:r>
            <a:endParaRPr lang="en-US" dirty="0"/>
          </a:p>
          <a:p>
            <a:pPr lvl="1"/>
            <a:r>
              <a:rPr lang="bg-BG" dirty="0" smtClean="0"/>
              <a:t>Елементите са от един и същ тип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endParaRPr lang="en-US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dirty="0"/>
              <a:t> </a:t>
            </a:r>
            <a:r>
              <a:rPr lang="bg-BG" dirty="0" smtClean="0"/>
              <a:t>може да бъде всякакъв тип</a:t>
            </a:r>
            <a:r>
              <a:rPr lang="en-US" dirty="0" smtClean="0"/>
              <a:t>, </a:t>
            </a:r>
            <a:r>
              <a:rPr lang="bg-BG" dirty="0" smtClean="0"/>
              <a:t>например:</a:t>
            </a:r>
            <a:r>
              <a:rPr lang="en-US" dirty="0" smtClean="0"/>
              <a:t>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/>
              <a:t> / </a:t>
            </a:r>
            <a:r>
              <a:rPr lang="en-US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Stack&lt;int&gt;</a:t>
            </a:r>
            <a:r>
              <a:rPr lang="en-US" dirty="0" smtClean="0"/>
              <a:t> /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Stack&lt;Customer&gt;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bg-BG" dirty="0" smtClean="0"/>
              <a:t>Размерът се увеличава автоматично при растене на стека</a:t>
            </a:r>
            <a:endParaRPr lang="en-US" dirty="0"/>
          </a:p>
        </p:txBody>
      </p:sp>
      <p:sp>
        <p:nvSpPr>
          <p:cNvPr id="569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Stack&lt;T</a:t>
            </a:r>
            <a:r>
              <a:rPr lang="en-US" dirty="0"/>
              <a:t>&gt; Class </a:t>
            </a:r>
            <a:r>
              <a:rPr lang="bg-BG" dirty="0" smtClean="0"/>
              <a:t>в </a:t>
            </a:r>
            <a:r>
              <a:rPr lang="en-US" dirty="0" smtClean="0"/>
              <a:t>.NET </a:t>
            </a:r>
            <a:r>
              <a:rPr lang="en-US" dirty="0"/>
              <a:t>Framework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90846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Push(T)</a:t>
            </a:r>
            <a:r>
              <a:rPr lang="en-US" dirty="0"/>
              <a:t> – </a:t>
            </a:r>
            <a:r>
              <a:rPr lang="bg-BG" dirty="0" smtClean="0"/>
              <a:t>добавя елемент към стека</a:t>
            </a:r>
            <a:endParaRPr lang="en-US" dirty="0"/>
          </a:p>
          <a:p>
            <a:endParaRPr lang="en-US" dirty="0"/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Pop()</a:t>
            </a:r>
            <a:r>
              <a:rPr lang="en-US" dirty="0"/>
              <a:t> – </a:t>
            </a:r>
            <a:r>
              <a:rPr lang="bg-BG" dirty="0" smtClean="0"/>
              <a:t>премахва и връща елемента най-горе в стека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Peek()</a:t>
            </a:r>
            <a:r>
              <a:rPr lang="en-US" dirty="0"/>
              <a:t> – </a:t>
            </a:r>
            <a:r>
              <a:rPr lang="bg-BG" dirty="0" smtClean="0"/>
              <a:t>връща елемента най-горе в стека без да го маха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en-US" dirty="0"/>
              <a:t> – </a:t>
            </a:r>
            <a:r>
              <a:rPr lang="bg-BG" dirty="0" smtClean="0"/>
              <a:t>връща броя елементи в стека</a:t>
            </a:r>
            <a:endParaRPr lang="en-US" dirty="0"/>
          </a:p>
          <a:p>
            <a:endParaRPr lang="en-US" dirty="0"/>
          </a:p>
        </p:txBody>
      </p:sp>
      <p:sp>
        <p:nvSpPr>
          <p:cNvPr id="569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Stack&lt;T&gt; </a:t>
            </a:r>
            <a:r>
              <a:rPr lang="bg-BG" dirty="0" smtClean="0"/>
              <a:t>Базова Функционалност</a:t>
            </a:r>
            <a:endParaRPr lang="bg-BG" dirty="0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608013" y="1905000"/>
            <a:ext cx="10972800" cy="4247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stack.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Push(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608012" y="3309068"/>
            <a:ext cx="10972800" cy="4247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number = stack.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Pop()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608012" y="4724400"/>
            <a:ext cx="10972800" cy="4247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number = stack.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Peek()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08012" y="6052268"/>
            <a:ext cx="10972800" cy="4247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elementCount = stack.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Count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7877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Clear()</a:t>
            </a:r>
            <a:r>
              <a:rPr lang="en-US" dirty="0"/>
              <a:t> – </a:t>
            </a:r>
            <a:r>
              <a:rPr lang="bg-BG" dirty="0" smtClean="0"/>
              <a:t>премахва всички елементи</a:t>
            </a:r>
            <a:endParaRPr lang="en-US" dirty="0"/>
          </a:p>
          <a:p>
            <a:endParaRPr lang="bg-BG" dirty="0"/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Contains(T)</a:t>
            </a:r>
            <a:r>
              <a:rPr lang="en-US" dirty="0"/>
              <a:t> – </a:t>
            </a:r>
            <a:r>
              <a:rPr lang="bg-BG" dirty="0" smtClean="0"/>
              <a:t>проверява дали елемент се среща в стека</a:t>
            </a:r>
          </a:p>
          <a:p>
            <a:endParaRPr lang="en-US" dirty="0"/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ToArray()</a:t>
            </a:r>
            <a:r>
              <a:rPr lang="en-US" dirty="0"/>
              <a:t> – </a:t>
            </a:r>
            <a:r>
              <a:rPr lang="bg-BG" dirty="0" smtClean="0"/>
              <a:t>преобразува стека в обикновен масив</a:t>
            </a:r>
            <a:endParaRPr lang="en-US" dirty="0"/>
          </a:p>
          <a:p>
            <a:endParaRPr lang="en-US" dirty="0"/>
          </a:p>
          <a:p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TrimExcess()</a:t>
            </a:r>
            <a:r>
              <a:rPr lang="en-US" dirty="0"/>
              <a:t> – </a:t>
            </a:r>
            <a:r>
              <a:rPr lang="bg-BG" dirty="0" smtClean="0"/>
              <a:t>изтрива допълнителното място</a:t>
            </a:r>
            <a:endParaRPr lang="bg-BG" dirty="0"/>
          </a:p>
        </p:txBody>
      </p:sp>
      <p:sp>
        <p:nvSpPr>
          <p:cNvPr id="570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Stack&lt;T&gt; </a:t>
            </a:r>
            <a:r>
              <a:rPr lang="bg-BG" dirty="0" smtClean="0"/>
              <a:t>Базова функционалност </a:t>
            </a:r>
            <a:r>
              <a:rPr lang="en-US" dirty="0" smtClean="0"/>
              <a:t>(2</a:t>
            </a:r>
            <a:r>
              <a:rPr lang="en-US" dirty="0"/>
              <a:t>)</a:t>
            </a:r>
            <a:endParaRPr lang="bg-BG" dirty="0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608013" y="1905000"/>
            <a:ext cx="10972800" cy="4247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stack.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Clear()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608012" y="3309068"/>
            <a:ext cx="10972800" cy="4247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bool isFound = stack.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Contains(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608012" y="4680668"/>
            <a:ext cx="10972800" cy="4247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int[] arr = stack.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ToArray()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08012" y="6052268"/>
            <a:ext cx="10972800" cy="4247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stack.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TrimExcess()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63494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434</Words>
  <Application>Microsoft Office PowerPoint</Application>
  <PresentationFormat>Custom</PresentationFormat>
  <Paragraphs>97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Consolas</vt:lpstr>
      <vt:lpstr>Times New Roman</vt:lpstr>
      <vt:lpstr>Wingdings</vt:lpstr>
      <vt:lpstr>Wingdings 2</vt:lpstr>
      <vt:lpstr>SoftUni 16x9</vt:lpstr>
      <vt:lpstr>PowerPoint Presentation</vt:lpstr>
      <vt:lpstr>Съдържание</vt:lpstr>
      <vt:lpstr>Какво е стек?</vt:lpstr>
      <vt:lpstr>Операции при стек</vt:lpstr>
      <vt:lpstr>Статичен стек</vt:lpstr>
      <vt:lpstr>Свързан стек</vt:lpstr>
      <vt:lpstr>Stack&lt;T&gt; Class в .NET Framework</vt:lpstr>
      <vt:lpstr>Stack&lt;T&gt; Базова Функционалност</vt:lpstr>
      <vt:lpstr>Stack&lt;T&gt; Базова функционалност (2)</vt:lpstr>
      <vt:lpstr>Стек</vt:lpstr>
      <vt:lpstr>Лиценз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Defining Classes</dc:title>
  <dc:subject>C# Basics Course</dc:subject>
  <dc:creator/>
  <cp:keywords>C#, class, object, fields, methods, properties, constructors, static</cp:keywords>
  <dc:description>Software University Foundation - http://softuni.org</dc:description>
  <cp:lastModifiedBy/>
  <cp:revision>1</cp:revision>
  <dcterms:created xsi:type="dcterms:W3CDTF">2014-01-02T17:00:34Z</dcterms:created>
  <dcterms:modified xsi:type="dcterms:W3CDTF">2018-05-27T15:14:05Z</dcterms:modified>
  <cp:category>programming, software engineering, C#, OOP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